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69" r:id="rId2"/>
    <p:sldId id="268" r:id="rId3"/>
    <p:sldId id="266" r:id="rId4"/>
    <p:sldId id="274" r:id="rId5"/>
    <p:sldId id="273" r:id="rId6"/>
    <p:sldId id="275" r:id="rId7"/>
    <p:sldId id="276" r:id="rId8"/>
    <p:sldId id="277" r:id="rId9"/>
    <p:sldId id="279" r:id="rId10"/>
    <p:sldId id="270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81BB"/>
    <a:srgbClr val="B95BA7"/>
    <a:srgbClr val="FF33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9" autoAdjust="0"/>
    <p:restoredTop sz="94660"/>
  </p:normalViewPr>
  <p:slideViewPr>
    <p:cSldViewPr>
      <p:cViewPr varScale="1">
        <p:scale>
          <a:sx n="64" d="100"/>
          <a:sy n="64" d="100"/>
        </p:scale>
        <p:origin x="-11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96597-3FF1-46CF-87B6-E57A946AE089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087A5-17F8-45C9-AF1A-493D43FD11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087A5-17F8-45C9-AF1A-493D43FD114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1E30A-2CA5-4677-B901-A25ACF274803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2220-E23B-4E37-9ACF-C8C06F7AE98B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FFA99-7EC5-4072-8A8D-5F08FA1734EF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0CDA-60F5-4AF3-8897-46B30D878B8D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F16EA-3168-4D62-B670-CEC76DBF5707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EAA932-49EB-43D5-8AB0-AFDFE31D71C3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A5D89-E5E4-42E5-9905-7A756C346411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4B523-353C-4E2E-BC94-D970171B9EC2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7959-E152-4824-99BE-9A068DA57D11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B564B-8A67-4877-95FE-616F27ABFA7A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BD536-8682-4BBA-B4D3-E4F2F32A9D44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C0F87-1037-43C8-A3FB-326B2523EE5C}" type="datetime1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51048-EF98-4116-8C67-54589A6156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op-desktop.ru/oboi/kompyutery/4/1152x864.html-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estruscom.ru/uploaded/!clip2054.jpg" TargetMode="External"/><Relationship Id="rId5" Type="http://schemas.openxmlformats.org/officeDocument/2006/relationships/hyperlink" Target="http://ya-umni4ka.ru/wp-content/uploads/2012/01/12.jpg" TargetMode="External"/><Relationship Id="rId4" Type="http://schemas.openxmlformats.org/officeDocument/2006/relationships/hyperlink" Target="http://ckc-ok.ru/wp-content/uploads/2012/08/35.jpg-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93" y="0"/>
            <a:ext cx="9141007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7772400" cy="1470025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Интерактивный кроссворд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«Математические основы информатики»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139952" y="4077072"/>
            <a:ext cx="4211960" cy="1844824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Автор- Рыбакова Н.А.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Учитель информатики</a:t>
            </a:r>
          </a:p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Школа №44 г.Севастополь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7020272" y="6165304"/>
            <a:ext cx="432048" cy="432048"/>
          </a:xfrm>
          <a:prstGeom prst="rect">
            <a:avLst/>
          </a:prstGeom>
          <a:solidFill>
            <a:srgbClr val="C981BB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err="1" smtClean="0">
                <a:ln w="11430"/>
                <a:solidFill>
                  <a:srgbClr val="B95BA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</a:t>
            </a:r>
            <a:endParaRPr lang="ru-RU" sz="4800" b="1" dirty="0">
              <a:ln w="11430"/>
              <a:solidFill>
                <a:srgbClr val="B95BA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7524328" y="6165304"/>
            <a:ext cx="432048" cy="432048"/>
          </a:xfrm>
          <a:prstGeom prst="actionButtonForwardNext">
            <a:avLst/>
          </a:prstGeom>
          <a:solidFill>
            <a:srgbClr val="B95BA7"/>
          </a:solidFill>
          <a:ln>
            <a:solidFill>
              <a:srgbClr val="C98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246"/>
            <a:ext cx="9141007" cy="686024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pic>
        <p:nvPicPr>
          <p:cNvPr id="10" name="Содержимое 9" descr="3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1772816"/>
            <a:ext cx="6264696" cy="4223077"/>
          </a:xfrm>
        </p:spPr>
      </p:pic>
      <p:sp>
        <p:nvSpPr>
          <p:cNvPr id="8" name="Управляющая кнопка: далее 7">
            <a:hlinkClick r:id="" action="ppaction://hlinkshowjump?jump=endshow" highlightClick="1"/>
          </p:cNvPr>
          <p:cNvSpPr/>
          <p:nvPr/>
        </p:nvSpPr>
        <p:spPr>
          <a:xfrm>
            <a:off x="7452320" y="6525344"/>
            <a:ext cx="576064" cy="332656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948264" y="6093296"/>
            <a:ext cx="1008112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12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Конец</a:t>
            </a:r>
            <a:endParaRPr lang="ru-RU" sz="12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71843" y="0"/>
            <a:ext cx="9138015" cy="6858000"/>
          </a:xfr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908720"/>
            <a:ext cx="81958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Используемые интернет-ресурсы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11560" y="2492896"/>
            <a:ext cx="77048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hlinkClick r:id="rId3"/>
              </a:rPr>
              <a:t>http://top-desktop.ru/oboi/kompyutery/4/1152x864.html</a:t>
            </a:r>
            <a:r>
              <a:rPr lang="ru-RU" sz="2000" dirty="0" smtClean="0">
                <a:hlinkClick r:id="rId3"/>
              </a:rPr>
              <a:t>-</a:t>
            </a:r>
            <a:r>
              <a:rPr lang="ru-RU" sz="2000" dirty="0" smtClean="0"/>
              <a:t> Обои для рабочего стола «Компьютеры»</a:t>
            </a:r>
          </a:p>
          <a:p>
            <a:r>
              <a:rPr lang="ru-RU" sz="2000" dirty="0" err="1" smtClean="0"/>
              <a:t>Босова</a:t>
            </a:r>
            <a:r>
              <a:rPr lang="ru-RU" sz="2000" dirty="0" smtClean="0"/>
              <a:t> Л.Л.  Информатика   ФГОС : учебник для 8 класса-2-е изд.БИНОМ. Лаборатория знаний,2014. 160 с.</a:t>
            </a:r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http://ckc-ok.ru/wp-content/uploads/2012/08/35.jpg</a:t>
            </a:r>
            <a:r>
              <a:rPr lang="ru-RU" sz="2000" dirty="0" smtClean="0">
                <a:hlinkClick r:id="rId4"/>
              </a:rPr>
              <a:t>-</a:t>
            </a:r>
            <a:r>
              <a:rPr lang="en-US" sz="2000" dirty="0" smtClean="0"/>
              <a:t> </a:t>
            </a:r>
            <a:r>
              <a:rPr lang="ru-RU" sz="2000" dirty="0" smtClean="0"/>
              <a:t>Компьютер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http://ya-umni4ka.ru/wp-content/uploads/2012/01/12.jpg</a:t>
            </a:r>
            <a:r>
              <a:rPr lang="ru-RU" sz="2000" dirty="0" smtClean="0"/>
              <a:t> </a:t>
            </a:r>
            <a:r>
              <a:rPr lang="en-US" sz="2000" dirty="0" smtClean="0"/>
              <a:t>- </a:t>
            </a:r>
            <a:r>
              <a:rPr lang="ru-RU" sz="2000" dirty="0" err="1" smtClean="0"/>
              <a:t>Шалон</a:t>
            </a:r>
            <a:r>
              <a:rPr lang="ru-RU" sz="2000" dirty="0" smtClean="0"/>
              <a:t> </a:t>
            </a:r>
            <a:r>
              <a:rPr lang="ru-RU" sz="2000" dirty="0" smtClean="0"/>
              <a:t>презентации</a:t>
            </a:r>
          </a:p>
          <a:p>
            <a:r>
              <a:rPr lang="en-US" sz="2000" dirty="0" smtClean="0">
                <a:hlinkClick r:id="rId6"/>
              </a:rPr>
              <a:t>http://bestruscom.ru/uploaded/!clip2054.jpg</a:t>
            </a:r>
            <a:r>
              <a:rPr lang="ru-RU" sz="2000" dirty="0" smtClean="0"/>
              <a:t> </a:t>
            </a:r>
            <a:r>
              <a:rPr lang="en-US" sz="2000" dirty="0" smtClean="0"/>
              <a:t>- </a:t>
            </a:r>
            <a:r>
              <a:rPr lang="ru-RU" sz="2000" dirty="0" err="1" smtClean="0"/>
              <a:t>Дети+компьютер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7" name="Управляющая кнопка: назад 6">
            <a:hlinkClick r:id="" action="ppaction://hlinkshowjump?jump=firstslide" highlightClick="1"/>
          </p:cNvPr>
          <p:cNvSpPr/>
          <p:nvPr/>
        </p:nvSpPr>
        <p:spPr>
          <a:xfrm>
            <a:off x="7380312" y="6309320"/>
            <a:ext cx="538360" cy="548680"/>
          </a:xfrm>
          <a:prstGeom prst="actionButtonBackPrevious">
            <a:avLst/>
          </a:prstGeom>
          <a:solidFill>
            <a:srgbClr val="B95BA7"/>
          </a:solidFill>
          <a:ln>
            <a:solidFill>
              <a:srgbClr val="C98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К основам информатики относятся понятия которые вы должны хорошо знать! </a:t>
            </a:r>
            <a:br>
              <a:rPr lang="ru-RU" sz="2400" dirty="0" smtClean="0"/>
            </a:br>
            <a:r>
              <a:rPr lang="ru-RU" sz="2400" dirty="0" smtClean="0"/>
              <a:t>Решим кроссворд. Повторим и  запомним!</a:t>
            </a:r>
            <a:endParaRPr lang="ru-RU" sz="240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pic>
        <p:nvPicPr>
          <p:cNvPr id="7" name="Содержимое 6" descr="!clip2054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827584" y="1556792"/>
            <a:ext cx="6807200" cy="4525963"/>
          </a:xfrm>
        </p:spPr>
      </p:pic>
      <p:sp>
        <p:nvSpPr>
          <p:cNvPr id="10" name="Выноска-облако 9"/>
          <p:cNvSpPr/>
          <p:nvPr/>
        </p:nvSpPr>
        <p:spPr>
          <a:xfrm>
            <a:off x="179512" y="3429000"/>
            <a:ext cx="3960440" cy="2744924"/>
          </a:xfrm>
          <a:prstGeom prst="cloudCallout">
            <a:avLst>
              <a:gd name="adj1" fmla="val 50632"/>
              <a:gd name="adj2" fmla="val -56960"/>
            </a:avLst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Переход между слайдами осуществляй с помощью управляющей кнопки </a:t>
            </a:r>
          </a:p>
          <a:p>
            <a:pPr algn="ctr"/>
            <a:endParaRPr lang="ru-RU" dirty="0"/>
          </a:p>
        </p:txBody>
      </p:sp>
      <p:sp>
        <p:nvSpPr>
          <p:cNvPr id="11" name="Выноска-облако 10"/>
          <p:cNvSpPr/>
          <p:nvPr/>
        </p:nvSpPr>
        <p:spPr>
          <a:xfrm>
            <a:off x="5508104" y="4077072"/>
            <a:ext cx="3635896" cy="2016224"/>
          </a:xfrm>
          <a:prstGeom prst="cloudCallout">
            <a:avLst>
              <a:gd name="adj1" fmla="val -16492"/>
              <a:gd name="adj2" fmla="val -74254"/>
            </a:avLst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Для ввода ответа в кроссворд нажми букву на клавиатуре</a:t>
            </a:r>
          </a:p>
          <a:p>
            <a:pPr algn="ctr"/>
            <a:endParaRPr lang="ru-RU" dirty="0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504056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17" name="Заголовок 1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611560" y="2060848"/>
            <a:ext cx="2232248" cy="830997"/>
          </a:xfrm>
          <a:prstGeom prst="rect">
            <a:avLst/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Вопрос</a:t>
            </a:r>
            <a:r>
              <a:rPr lang="en-US" sz="2400" dirty="0" smtClean="0"/>
              <a:t> </a:t>
            </a:r>
            <a:r>
              <a:rPr lang="ru-RU" sz="2400" dirty="0" smtClean="0"/>
              <a:t>1</a:t>
            </a:r>
            <a:r>
              <a:rPr lang="ru-RU" sz="2400" dirty="0" smtClean="0"/>
              <a:t>.          …равен 8 бит.</a:t>
            </a:r>
            <a:endParaRPr lang="ru-RU" sz="2400" dirty="0"/>
          </a:p>
        </p:txBody>
      </p:sp>
      <p:sp>
        <p:nvSpPr>
          <p:cNvPr id="119" name="TextBox 118"/>
          <p:cNvSpPr txBox="1"/>
          <p:nvPr/>
        </p:nvSpPr>
        <p:spPr>
          <a:xfrm>
            <a:off x="7092280" y="1556792"/>
            <a:ext cx="1656184" cy="145937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endParaRPr lang="ru-RU" sz="2000" dirty="0" smtClean="0"/>
          </a:p>
          <a:p>
            <a:pPr algn="ctr">
              <a:lnSpc>
                <a:spcPts val="1700"/>
              </a:lnSpc>
            </a:pPr>
            <a:r>
              <a:rPr lang="ru-RU" sz="2000" dirty="0" smtClean="0"/>
              <a:t>00000000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/>
              <a:t>……………..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/>
              <a:t>11111111</a:t>
            </a:r>
          </a:p>
          <a:p>
            <a:pPr algn="ctr">
              <a:lnSpc>
                <a:spcPts val="1700"/>
              </a:lnSpc>
            </a:pPr>
            <a:r>
              <a:rPr lang="ru-RU" sz="2000" dirty="0" smtClean="0"/>
              <a:t>Байт</a:t>
            </a:r>
          </a:p>
          <a:p>
            <a:endParaRPr lang="ru-RU" dirty="0"/>
          </a:p>
        </p:txBody>
      </p:sp>
      <p:sp>
        <p:nvSpPr>
          <p:cNvPr id="107" name="Управляющая кнопка: далее 106">
            <a:hlinkClick r:id="" action="ppaction://hlinkshowjump?jump=nextslide" highlightClick="1"/>
          </p:cNvPr>
          <p:cNvSpPr/>
          <p:nvPr/>
        </p:nvSpPr>
        <p:spPr>
          <a:xfrm>
            <a:off x="7524328" y="6453336"/>
            <a:ext cx="360040" cy="404664"/>
          </a:xfrm>
          <a:prstGeom prst="actionButtonForwardNext">
            <a:avLst/>
          </a:prstGeom>
          <a:solidFill>
            <a:srgbClr val="B95BA7"/>
          </a:solidFill>
          <a:ln>
            <a:solidFill>
              <a:srgbClr val="C98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347864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07" name="Заголовок 10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5" name="TextBox 114"/>
          <p:cNvSpPr txBox="1"/>
          <p:nvPr/>
        </p:nvSpPr>
        <p:spPr>
          <a:xfrm>
            <a:off x="467544" y="1844824"/>
            <a:ext cx="2880320" cy="1938992"/>
          </a:xfrm>
          <a:prstGeom prst="rect">
            <a:avLst/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Вопрос</a:t>
            </a:r>
            <a:r>
              <a:rPr lang="en-US" sz="2400" dirty="0" smtClean="0"/>
              <a:t> </a:t>
            </a:r>
            <a:r>
              <a:rPr lang="ru-RU" sz="2400" dirty="0" smtClean="0"/>
              <a:t>2 </a:t>
            </a:r>
            <a:r>
              <a:rPr lang="ru-RU" sz="2400" dirty="0" smtClean="0"/>
              <a:t>.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r>
              <a:rPr lang="ru-RU" sz="2400" dirty="0" smtClean="0"/>
              <a:t>Символ  двоичного кода, соответствует сообщению «нет сигнала».</a:t>
            </a:r>
            <a:endParaRPr lang="ru-RU" sz="2400" dirty="0"/>
          </a:p>
        </p:txBody>
      </p:sp>
      <p:sp>
        <p:nvSpPr>
          <p:cNvPr id="116" name="TextBox 115"/>
          <p:cNvSpPr txBox="1"/>
          <p:nvPr/>
        </p:nvSpPr>
        <p:spPr>
          <a:xfrm>
            <a:off x="7308304" y="1700808"/>
            <a:ext cx="1296144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ноль</a:t>
            </a:r>
            <a:endParaRPr lang="ru-RU" sz="2400" dirty="0"/>
          </a:p>
        </p:txBody>
      </p:sp>
      <p:sp>
        <p:nvSpPr>
          <p:cNvPr id="110" name="Управляющая кнопка: далее 109">
            <a:hlinkClick r:id="" action="ppaction://hlinkshowjump?jump=nextslide" highlightClick="1"/>
          </p:cNvPr>
          <p:cNvSpPr/>
          <p:nvPr/>
        </p:nvSpPr>
        <p:spPr>
          <a:xfrm>
            <a:off x="7524328" y="6525344"/>
            <a:ext cx="432048" cy="332656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Ц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07" name="Заголовок 10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5" name="TextBox 114"/>
          <p:cNvSpPr txBox="1"/>
          <p:nvPr/>
        </p:nvSpPr>
        <p:spPr>
          <a:xfrm>
            <a:off x="467544" y="1700808"/>
            <a:ext cx="2664296" cy="1938992"/>
          </a:xfrm>
          <a:prstGeom prst="rect">
            <a:avLst/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Вопрос 3. </a:t>
            </a:r>
          </a:p>
          <a:p>
            <a:pPr algn="ctr"/>
            <a:r>
              <a:rPr lang="ru-RU" sz="2400" dirty="0" smtClean="0"/>
              <a:t>   Знак с помощью которого  записывается число</a:t>
            </a:r>
            <a:endParaRPr lang="ru-RU" sz="2400" dirty="0"/>
          </a:p>
        </p:txBody>
      </p:sp>
      <p:sp>
        <p:nvSpPr>
          <p:cNvPr id="116" name="TextBox 115"/>
          <p:cNvSpPr txBox="1"/>
          <p:nvPr/>
        </p:nvSpPr>
        <p:spPr>
          <a:xfrm>
            <a:off x="6588224" y="1628800"/>
            <a:ext cx="2160240" cy="83099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1 2 3 4 5 6 7 8 9 </a:t>
            </a:r>
          </a:p>
          <a:p>
            <a:pPr algn="ctr"/>
            <a:r>
              <a:rPr lang="ru-RU" sz="2400" dirty="0" smtClean="0"/>
              <a:t>Цифра</a:t>
            </a:r>
            <a:endParaRPr lang="ru-RU" sz="2400" dirty="0"/>
          </a:p>
        </p:txBody>
      </p:sp>
      <p:sp>
        <p:nvSpPr>
          <p:cNvPr id="110" name="Управляющая кнопка: далее 109">
            <a:hlinkClick r:id="" action="ppaction://hlinkshowjump?jump=nextslide" highlightClick="1"/>
          </p:cNvPr>
          <p:cNvSpPr/>
          <p:nvPr/>
        </p:nvSpPr>
        <p:spPr>
          <a:xfrm>
            <a:off x="7596336" y="6525344"/>
            <a:ext cx="360040" cy="332656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Ц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>
          <a:xfrm>
            <a:off x="3131840" y="6492875"/>
            <a:ext cx="2895600" cy="365125"/>
          </a:xfrm>
        </p:spPr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18" name="Заголовок 1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9" name="TextBox 118"/>
          <p:cNvSpPr txBox="1"/>
          <p:nvPr/>
        </p:nvSpPr>
        <p:spPr>
          <a:xfrm>
            <a:off x="0" y="1412776"/>
            <a:ext cx="3312368" cy="3416320"/>
          </a:xfrm>
          <a:prstGeom prst="rect">
            <a:avLst/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Вопрос</a:t>
            </a:r>
            <a:r>
              <a:rPr lang="en-US" sz="2400" dirty="0" smtClean="0"/>
              <a:t> </a:t>
            </a:r>
            <a:r>
              <a:rPr lang="ru-RU" sz="2400" dirty="0" smtClean="0"/>
              <a:t>4 Последовательность команд  которая определяет, какие действия и в каком порядке нужно  выполнять, чтобы достичь поставленной  цели.</a:t>
            </a:r>
            <a:endParaRPr lang="ru-RU" dirty="0"/>
          </a:p>
        </p:txBody>
      </p:sp>
      <p:sp>
        <p:nvSpPr>
          <p:cNvPr id="120" name="TextBox 119"/>
          <p:cNvSpPr txBox="1"/>
          <p:nvPr/>
        </p:nvSpPr>
        <p:spPr>
          <a:xfrm>
            <a:off x="6732240" y="1700808"/>
            <a:ext cx="1872208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76200">
            <a:extrusionClr>
              <a:srgbClr val="B95BA7"/>
            </a:extrusion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Алгоритм</a:t>
            </a:r>
            <a:endParaRPr lang="ru-RU" sz="2400" dirty="0"/>
          </a:p>
        </p:txBody>
      </p:sp>
      <p:sp>
        <p:nvSpPr>
          <p:cNvPr id="107" name="Управляющая кнопка: далее 106">
            <a:hlinkClick r:id="" action="ppaction://hlinkshowjump?jump=nextslide" highlightClick="1"/>
          </p:cNvPr>
          <p:cNvSpPr/>
          <p:nvPr/>
        </p:nvSpPr>
        <p:spPr>
          <a:xfrm>
            <a:off x="7524328" y="6453336"/>
            <a:ext cx="432048" cy="404664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23528" y="1412776"/>
            <a:ext cx="2808312" cy="2362274"/>
          </a:xfr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Autofit/>
          </a:bodyPr>
          <a:lstStyle/>
          <a:p>
            <a:r>
              <a:rPr lang="ru-RU" sz="2400" dirty="0" smtClean="0"/>
              <a:t>Вопрос 5. Позиционная система счисления используемая в компьютере..</a:t>
            </a:r>
            <a:endParaRPr lang="ru-RU" sz="2400" dirty="0"/>
          </a:p>
        </p:txBody>
      </p:sp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Ц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6948264" y="1340768"/>
            <a:ext cx="1728192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Двоичная система счисления</a:t>
            </a:r>
            <a:endParaRPr lang="ru-RU" sz="2400" dirty="0"/>
          </a:p>
        </p:txBody>
      </p:sp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07" name="Управляющая кнопка: далее 106">
            <a:hlinkClick r:id="" action="ppaction://hlinkshowjump?jump=nextslide" highlightClick="1"/>
          </p:cNvPr>
          <p:cNvSpPr/>
          <p:nvPr/>
        </p:nvSpPr>
        <p:spPr>
          <a:xfrm>
            <a:off x="7452320" y="6525344"/>
            <a:ext cx="504056" cy="332656"/>
          </a:xfrm>
          <a:prstGeom prst="actionButtonForwardNext">
            <a:avLst/>
          </a:prstGeom>
          <a:solidFill>
            <a:srgbClr val="B95BA7"/>
          </a:solidFill>
          <a:ln>
            <a:solidFill>
              <a:srgbClr val="C98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23528" y="1412776"/>
            <a:ext cx="2376264" cy="2362274"/>
          </a:xfr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Autofit/>
          </a:bodyPr>
          <a:lstStyle/>
          <a:p>
            <a:r>
              <a:rPr lang="ru-RU" sz="2400" dirty="0" smtClean="0"/>
              <a:t>Вопрос</a:t>
            </a:r>
            <a:r>
              <a:rPr lang="en-US" sz="2400" dirty="0" smtClean="0"/>
              <a:t> </a:t>
            </a:r>
            <a:r>
              <a:rPr lang="ru-RU" sz="2400" dirty="0" smtClean="0"/>
              <a:t>6.</a:t>
            </a:r>
            <a:br>
              <a:rPr lang="ru-RU" sz="2400" dirty="0" smtClean="0"/>
            </a:br>
            <a:r>
              <a:rPr lang="ru-RU" sz="2400" dirty="0" smtClean="0"/>
              <a:t> Непозиционная система счисления 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Ц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6660232" y="1628801"/>
            <a:ext cx="2195736" cy="132343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I II III X IV V VI</a:t>
            </a:r>
          </a:p>
          <a:p>
            <a:pPr algn="ctr"/>
            <a:r>
              <a:rPr lang="ru-RU" sz="2000" dirty="0" smtClean="0"/>
              <a:t>Римская система счисления</a:t>
            </a:r>
          </a:p>
          <a:p>
            <a:pPr algn="ctr"/>
            <a:endParaRPr lang="ru-RU" sz="2000" dirty="0"/>
          </a:p>
        </p:txBody>
      </p:sp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07" name="Управляющая кнопка: далее 106">
            <a:hlinkClick r:id="" action="ppaction://hlinkshowjump?jump=nextslide" highlightClick="1"/>
          </p:cNvPr>
          <p:cNvSpPr/>
          <p:nvPr/>
        </p:nvSpPr>
        <p:spPr>
          <a:xfrm>
            <a:off x="7452320" y="6309320"/>
            <a:ext cx="504056" cy="548680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Содержимое 113" descr="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62492"/>
          </a:xfrm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39552" y="1340768"/>
            <a:ext cx="2088232" cy="2362274"/>
          </a:xfr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Autofit/>
          </a:bodyPr>
          <a:lstStyle/>
          <a:p>
            <a:r>
              <a:rPr lang="ru-RU" sz="2400" dirty="0" smtClean="0"/>
              <a:t>Вопрос</a:t>
            </a:r>
            <a:r>
              <a:rPr lang="en-US" sz="2400" dirty="0" smtClean="0"/>
              <a:t> </a:t>
            </a:r>
            <a:r>
              <a:rPr lang="ru-RU" sz="2400" dirty="0" smtClean="0"/>
              <a:t>7. Минимальная единица измерения информации.</a:t>
            </a:r>
            <a:endParaRPr lang="ru-RU" sz="2400" dirty="0"/>
          </a:p>
        </p:txBody>
      </p:sp>
      <p:sp>
        <p:nvSpPr>
          <p:cNvPr id="16" name="Багетная рамка 15"/>
          <p:cNvSpPr/>
          <p:nvPr/>
        </p:nvSpPr>
        <p:spPr>
          <a:xfrm>
            <a:off x="507605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</a:t>
            </a:r>
            <a:endParaRPr lang="ru-RU" dirty="0"/>
          </a:p>
        </p:txBody>
      </p:sp>
      <p:sp>
        <p:nvSpPr>
          <p:cNvPr id="18" name="Багетная рамка 17"/>
          <p:cNvSpPr/>
          <p:nvPr/>
        </p:nvSpPr>
        <p:spPr>
          <a:xfrm>
            <a:off x="154766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19" name="Багетная рамка 18"/>
          <p:cNvSpPr/>
          <p:nvPr/>
        </p:nvSpPr>
        <p:spPr>
          <a:xfrm>
            <a:off x="608416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20" name="Багетная рамка 19"/>
          <p:cNvSpPr/>
          <p:nvPr/>
        </p:nvSpPr>
        <p:spPr>
          <a:xfrm>
            <a:off x="558011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Щ</a:t>
            </a:r>
          </a:p>
        </p:txBody>
      </p:sp>
      <p:sp>
        <p:nvSpPr>
          <p:cNvPr id="21" name="Багетная рамка 20"/>
          <p:cNvSpPr/>
          <p:nvPr/>
        </p:nvSpPr>
        <p:spPr>
          <a:xfrm>
            <a:off x="406794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457200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23" name="Багетная рамка 22"/>
          <p:cNvSpPr/>
          <p:nvPr/>
        </p:nvSpPr>
        <p:spPr>
          <a:xfrm>
            <a:off x="2555776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3059832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3563888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1" name="Багетная рамка 30"/>
          <p:cNvSpPr/>
          <p:nvPr/>
        </p:nvSpPr>
        <p:spPr>
          <a:xfrm>
            <a:off x="176368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Ф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622818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Ж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673224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</a:t>
            </a:r>
            <a:endParaRPr lang="ru-RU" dirty="0"/>
          </a:p>
        </p:txBody>
      </p:sp>
      <p:sp>
        <p:nvSpPr>
          <p:cNvPr id="34" name="Багетная рамка 33"/>
          <p:cNvSpPr/>
          <p:nvPr/>
        </p:nvSpPr>
        <p:spPr>
          <a:xfrm>
            <a:off x="709228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5" name="Багетная рамка 34"/>
          <p:cNvSpPr/>
          <p:nvPr/>
        </p:nvSpPr>
        <p:spPr>
          <a:xfrm>
            <a:off x="2051720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36" name="Багетная рамка 35"/>
          <p:cNvSpPr/>
          <p:nvPr/>
        </p:nvSpPr>
        <p:spPr>
          <a:xfrm>
            <a:off x="6588224" y="4941168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</a:t>
            </a:r>
            <a:endParaRPr lang="ru-RU" dirty="0"/>
          </a:p>
        </p:txBody>
      </p:sp>
      <p:sp>
        <p:nvSpPr>
          <p:cNvPr id="38" name="Багетная рамка 37"/>
          <p:cNvSpPr/>
          <p:nvPr/>
        </p:nvSpPr>
        <p:spPr>
          <a:xfrm>
            <a:off x="421196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5724128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0" name="Багетная рамка 39"/>
          <p:cNvSpPr/>
          <p:nvPr/>
        </p:nvSpPr>
        <p:spPr>
          <a:xfrm>
            <a:off x="471601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1" name="Багетная рамка 40"/>
          <p:cNvSpPr/>
          <p:nvPr/>
        </p:nvSpPr>
        <p:spPr>
          <a:xfrm>
            <a:off x="5220072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3" name="Багетная рамка 42"/>
          <p:cNvSpPr/>
          <p:nvPr/>
        </p:nvSpPr>
        <p:spPr>
          <a:xfrm>
            <a:off x="226774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44" name="Багетная рамка 43"/>
          <p:cNvSpPr/>
          <p:nvPr/>
        </p:nvSpPr>
        <p:spPr>
          <a:xfrm>
            <a:off x="2771800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45" name="Багетная рамка 44"/>
          <p:cNvSpPr/>
          <p:nvPr/>
        </p:nvSpPr>
        <p:spPr>
          <a:xfrm>
            <a:off x="3275856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6" name="Багетная рамка 45"/>
          <p:cNvSpPr/>
          <p:nvPr/>
        </p:nvSpPr>
        <p:spPr>
          <a:xfrm>
            <a:off x="3707904" y="5445224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48" name="Багетная рамка 47"/>
          <p:cNvSpPr/>
          <p:nvPr/>
        </p:nvSpPr>
        <p:spPr>
          <a:xfrm>
            <a:off x="4716016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49" name="Багетная рамка 48"/>
          <p:cNvSpPr/>
          <p:nvPr/>
        </p:nvSpPr>
        <p:spPr>
          <a:xfrm>
            <a:off x="5220072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Ь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572412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622818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Ю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226774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Я</a:t>
            </a:r>
          </a:p>
        </p:txBody>
      </p:sp>
      <p:sp>
        <p:nvSpPr>
          <p:cNvPr id="53" name="Багетная рамка 52"/>
          <p:cNvSpPr/>
          <p:nvPr/>
        </p:nvSpPr>
        <p:spPr>
          <a:xfrm>
            <a:off x="277180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Ч</a:t>
            </a:r>
          </a:p>
        </p:txBody>
      </p:sp>
      <p:sp>
        <p:nvSpPr>
          <p:cNvPr id="54" name="Багетная рамка 53"/>
          <p:cNvSpPr/>
          <p:nvPr/>
        </p:nvSpPr>
        <p:spPr>
          <a:xfrm>
            <a:off x="3203848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55" name="Багетная рамка 54"/>
          <p:cNvSpPr/>
          <p:nvPr/>
        </p:nvSpPr>
        <p:spPr>
          <a:xfrm>
            <a:off x="3707904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56" name="Багетная рамка 55"/>
          <p:cNvSpPr/>
          <p:nvPr/>
        </p:nvSpPr>
        <p:spPr>
          <a:xfrm>
            <a:off x="4211960" y="5949280"/>
            <a:ext cx="504056" cy="504056"/>
          </a:xfrm>
          <a:prstGeom prst="bevel">
            <a:avLst/>
          </a:prstGeom>
          <a:solidFill>
            <a:srgbClr val="B95B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419872" y="2564904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19872" y="2132856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19872" y="3429000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419872" y="2996952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419872" y="3933056"/>
            <a:ext cx="57606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91880" y="4365104"/>
            <a:ext cx="43204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283968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644420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012160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5580112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148064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87625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283968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716016" y="400506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851920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Б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4283968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716016" y="443711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558011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Г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14806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601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428396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471601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514806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580112" y="3573016"/>
            <a:ext cx="504056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012160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Ч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444208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876256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7308304" y="3573016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Я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283968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716016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Ф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148064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148064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Й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5580112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6012160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6444208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Р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6876256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И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308304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Т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4716016" y="1844824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А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4716016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Л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4283968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148064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Ь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3851920" y="2708920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Ц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3851920" y="2276872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7740352" y="3140968"/>
            <a:ext cx="432048" cy="4320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09" name="Рисунок 108" descr="qu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4408" y="4869160"/>
            <a:ext cx="693429" cy="520072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7380312" y="1628800"/>
            <a:ext cx="1152128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Бит</a:t>
            </a:r>
            <a:endParaRPr lang="ru-RU" sz="2400" dirty="0"/>
          </a:p>
        </p:txBody>
      </p:sp>
      <p:sp>
        <p:nvSpPr>
          <p:cNvPr id="111" name="Прямоугольник 110"/>
          <p:cNvSpPr/>
          <p:nvPr/>
        </p:nvSpPr>
        <p:spPr>
          <a:xfrm>
            <a:off x="3419872" y="1700808"/>
            <a:ext cx="5040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" name="Нижний колонтитул 111"/>
          <p:cNvSpPr>
            <a:spLocks noGrp="1"/>
          </p:cNvSpPr>
          <p:nvPr>
            <p:ph type="ftr" sz="quarter" idx="11"/>
          </p:nvPr>
        </p:nvSpPr>
        <p:spPr>
          <a:xfrm>
            <a:off x="3059832" y="6492875"/>
            <a:ext cx="2895600" cy="365125"/>
          </a:xfrm>
        </p:spPr>
        <p:txBody>
          <a:bodyPr/>
          <a:lstStyle/>
          <a:p>
            <a:r>
              <a:rPr lang="ru-RU" smtClean="0"/>
              <a:t>Рыбакова Н.А школа №44 г.Севастополь</a:t>
            </a:r>
            <a:endParaRPr lang="ru-RU"/>
          </a:p>
        </p:txBody>
      </p:sp>
      <p:sp>
        <p:nvSpPr>
          <p:cNvPr id="107" name="Управляющая кнопка: далее 106">
            <a:hlinkClick r:id="" action="ppaction://hlinkshowjump?jump=nextslide" highlightClick="1"/>
          </p:cNvPr>
          <p:cNvSpPr/>
          <p:nvPr/>
        </p:nvSpPr>
        <p:spPr>
          <a:xfrm>
            <a:off x="7524328" y="6453336"/>
            <a:ext cx="432048" cy="404664"/>
          </a:xfrm>
          <a:prstGeom prst="actionButtonForwardNext">
            <a:avLst/>
          </a:prstGeom>
          <a:solidFill>
            <a:srgbClr val="C981BB"/>
          </a:solidFill>
          <a:ln>
            <a:solidFill>
              <a:srgbClr val="B95BA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3" grpId="0" animBg="1"/>
      <p:bldP spid="44" grpId="0" animBg="1"/>
      <p:bldP spid="45" grpId="0" animBg="1"/>
      <p:bldP spid="46" grpId="0" animBg="1"/>
      <p:bldP spid="48" grpId="1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1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701</Words>
  <Application>Microsoft Office PowerPoint</Application>
  <PresentationFormat>Экран (4:3)</PresentationFormat>
  <Paragraphs>496</Paragraphs>
  <Slides>11</Slides>
  <Notes>1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Интерактивный кроссворд «Математические основы информатики» </vt:lpstr>
      <vt:lpstr>К основам информатики относятся понятия которые вы должны хорошо знать!  Решим кроссворд. Повторим и  запомним!</vt:lpstr>
      <vt:lpstr>Слайд 3</vt:lpstr>
      <vt:lpstr>Слайд 4</vt:lpstr>
      <vt:lpstr>Слайд 5</vt:lpstr>
      <vt:lpstr>Слайд 6</vt:lpstr>
      <vt:lpstr>Вопрос 5. Позиционная система счисления используемая в компьютере..</vt:lpstr>
      <vt:lpstr>Вопрос 6.  Непозиционная система счисления   </vt:lpstr>
      <vt:lpstr>Вопрос 7. Минимальная единица измерения информации.</vt:lpstr>
      <vt:lpstr> Спасибо за внимание!</vt:lpstr>
      <vt:lpstr>Используемые 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nighthawk</dc:creator>
  <cp:lastModifiedBy>nighthawk</cp:lastModifiedBy>
  <cp:revision>63</cp:revision>
  <dcterms:created xsi:type="dcterms:W3CDTF">2015-01-06T08:52:02Z</dcterms:created>
  <dcterms:modified xsi:type="dcterms:W3CDTF">2015-01-10T19:13:41Z</dcterms:modified>
</cp:coreProperties>
</file>